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8" r:id="rId3"/>
    <p:sldId id="259" r:id="rId4"/>
    <p:sldId id="261" r:id="rId5"/>
    <p:sldId id="305" r:id="rId6"/>
    <p:sldId id="260" r:id="rId7"/>
    <p:sldId id="263" r:id="rId8"/>
    <p:sldId id="300" r:id="rId9"/>
    <p:sldId id="301" r:id="rId10"/>
    <p:sldId id="302" r:id="rId11"/>
    <p:sldId id="303" r:id="rId12"/>
    <p:sldId id="304" r:id="rId13"/>
    <p:sldId id="306" r:id="rId14"/>
    <p:sldId id="307" r:id="rId15"/>
    <p:sldId id="273" r:id="rId16"/>
    <p:sldId id="269" r:id="rId17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875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3D875A-BC9E-478C-9217-1B5B2BB37457}">
  <a:tblStyle styleId="{A93D875A-BC9E-478C-9217-1B5B2BB374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F0C7AF86-88DD-EF2B-0B9E-353EB9C43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48674CF5-9A7A-E291-2577-EDFBB0F575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84B5B7CD-DF82-DA3D-E980-7D1F8DCD98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7540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5BD09A8C-0546-280E-1E24-91663F3A4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07383E6F-8871-45C7-ECBB-B4C1DA5999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F7DD3AFD-F951-2E08-8880-B5B870716B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204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76C68AFE-7FD1-021C-B474-F2BBE326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CDD245B8-3F0D-7FD0-D775-269AE10E54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C1B3D9D3-7294-7D79-4CB0-844ADD19C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3036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C995DC40-4F24-F3BC-C354-D931B54E3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0EF1657F-EFB3-0EFB-251E-0E4AE2E01B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83A9B234-C05D-457E-D120-7DFE339E1E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472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5">
          <a:extLst>
            <a:ext uri="{FF2B5EF4-FFF2-40B4-BE49-F238E27FC236}">
              <a16:creationId xmlns:a16="http://schemas.microsoft.com/office/drawing/2014/main" id="{A6F8D3D9-AED8-5EDF-4476-E3F248FB7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ge7f9c668d6_0_1048:notes">
            <a:extLst>
              <a:ext uri="{FF2B5EF4-FFF2-40B4-BE49-F238E27FC236}">
                <a16:creationId xmlns:a16="http://schemas.microsoft.com/office/drawing/2014/main" id="{11457DEE-98EA-4B11-507A-5190EC47EE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" name="Google Shape;2497;ge7f9c668d6_0_1048:notes">
            <a:extLst>
              <a:ext uri="{FF2B5EF4-FFF2-40B4-BE49-F238E27FC236}">
                <a16:creationId xmlns:a16="http://schemas.microsoft.com/office/drawing/2014/main" id="{4345F73B-6417-DCDD-3CA4-14A6F042BB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463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e916184070_0_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e916184070_0_1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A04C99F7-B349-736A-0186-1D8266026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>
            <a:extLst>
              <a:ext uri="{FF2B5EF4-FFF2-40B4-BE49-F238E27FC236}">
                <a16:creationId xmlns:a16="http://schemas.microsoft.com/office/drawing/2014/main" id="{C0E20FDA-5AED-94C8-C850-2C203E7125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>
            <a:extLst>
              <a:ext uri="{FF2B5EF4-FFF2-40B4-BE49-F238E27FC236}">
                <a16:creationId xmlns:a16="http://schemas.microsoft.com/office/drawing/2014/main" id="{EF0CBB6D-B25E-1735-6B33-1ED9196F9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351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8EFCFB64-7592-2F4A-68D9-772F7A23D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>
            <a:extLst>
              <a:ext uri="{FF2B5EF4-FFF2-40B4-BE49-F238E27FC236}">
                <a16:creationId xmlns:a16="http://schemas.microsoft.com/office/drawing/2014/main" id="{C19CC3E7-C730-FD64-8972-08907D9A41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>
            <a:extLst>
              <a:ext uri="{FF2B5EF4-FFF2-40B4-BE49-F238E27FC236}">
                <a16:creationId xmlns:a16="http://schemas.microsoft.com/office/drawing/2014/main" id="{CC35DD1B-F0A7-10A7-D977-823362329D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808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>
          <a:extLst>
            <a:ext uri="{FF2B5EF4-FFF2-40B4-BE49-F238E27FC236}">
              <a16:creationId xmlns:a16="http://schemas.microsoft.com/office/drawing/2014/main" id="{6D6AEAA9-FAC4-AB5A-1621-17FE64C88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>
            <a:extLst>
              <a:ext uri="{FF2B5EF4-FFF2-40B4-BE49-F238E27FC236}">
                <a16:creationId xmlns:a16="http://schemas.microsoft.com/office/drawing/2014/main" id="{3B6732A8-165B-5F9D-73C0-E3CFA0B442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>
            <a:extLst>
              <a:ext uri="{FF2B5EF4-FFF2-40B4-BE49-F238E27FC236}">
                <a16:creationId xmlns:a16="http://schemas.microsoft.com/office/drawing/2014/main" id="{B24137FF-336E-04E2-2C79-10085F1FE9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1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3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Gamble Search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451877" y="3096950"/>
            <a:ext cx="7768755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Nenad Stevic &amp; David Unterguggenberger &gt;</a:t>
            </a:r>
            <a:endParaRPr dirty="0"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919625" y="1959975"/>
            <a:ext cx="6684722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Ein neuer Twist auf </a:t>
            </a:r>
            <a:r>
              <a:rPr lang="de-CH" dirty="0">
                <a:solidFill>
                  <a:schemeClr val="lt2"/>
                </a:solidFill>
              </a:rPr>
              <a:t>den klassischen Binary Search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/>
              <a:t>g</a:t>
            </a:r>
            <a:r>
              <a:rPr lang="en" sz="1400" dirty="0">
                <a:solidFill>
                  <a:schemeClr val="accent3"/>
                </a:solidFill>
              </a:rPr>
              <a:t>amble_search.py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400" dirty="0">
                <a:solidFill>
                  <a:schemeClr val="accent3"/>
                </a:solidFill>
              </a:rPr>
              <a:t>test_gamble_search.py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59320B15-6D73-F404-F6C7-4D9EB3FE5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089E9986-20E0-8911-A1FA-B36261CB23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942F39F4-9E04-1D72-CE1D-A1BDABFA4081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1A93E75D-1FD9-BD3A-C93C-E14BF0F937DC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021CCC87-B012-E689-0BBC-6E0EDA838A51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49D9B3A-E876-ADE4-B0D8-F667EB4BF762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AC0ED00-8C3B-29B3-F4B7-5B639BD843A7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A13297D9-61F8-AFEF-9397-664F79873CBF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46954198-3475-344F-A517-3ED18DF19F5B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24996745-87D9-9E1E-33A5-C403384D2B10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DEEEBE-B03D-CB0F-6E64-0A443790CBFD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468F76B0-53F2-B004-4CF7-5315D6236263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498D3E9A-F7F6-980E-5605-31437E3EFCFC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D5C22B1A-92F0-2FB4-9616-D8F0EC7FAEB6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538987EC-E028-6BE9-5E4D-42506426519B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D285F58D-92DC-1311-2608-DD28B0F9CA70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BE305744-EDC6-7BEC-FACD-057455966AB0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CFDE8520-6349-6C84-1EAB-56C9429826BD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2B4AD3E-D993-DF1C-D6D2-E4C08A5294DE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7DF6E811-803B-16AA-3438-CBC34FF28DD3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7B1B9493-85B0-094A-9B0D-DEEAD304D062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CB124033-49BC-C453-19A7-5DDB9427A16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A60D06A-78ED-3CE1-7911-788FB041E86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496EB30A-45AE-3BFA-6EEC-75BFF28048D0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4CE22864-9733-6C79-CBC6-D94B17614DA4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18DD8FD6-436E-560C-9398-8A169B32BC98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4BBA8F40-127A-29F6-5FF3-26943B06905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C68DAA9F-41CA-1B2C-F4D1-A36760959C4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9615656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A5B10FD1-1094-BA7B-C8AF-DEBF7304C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F405E778-E5F1-BDEE-45B9-805077D4EC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5F9015B2-C57F-9A53-41FF-45442098EFEA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D5BF057A-C3DA-980E-4F7F-EAB5FA2A2000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DEEC26F7-0DB1-4522-F3C5-2815BB62021A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30E63478-183C-43C8-4635-567E88D74320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253DEECD-84E4-405A-5BA3-C530088DD519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1F989B2-B1BD-257B-B31F-49980A6FA1FE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B725EBC4-20A6-2B6A-C5C9-A640B614861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6942A152-A74C-07CE-0EA3-E97132FD29BD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5F6E710A-71C4-E513-F01E-950FFC8D2E85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FE958B6E-8F34-DF51-2A83-60882F334E39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F08EB88F-2108-583B-0EC2-AEE17D24D3D2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611A0803-68CA-BFD6-A00E-0364FEC8B56A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EB6344BF-2C41-A282-F223-97FA8A28C1F6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66EE99C-C7DC-58BE-4163-11D624FF5221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648334F1-27D5-8990-6869-7A2EA5287665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B2A7DCD-C075-2D30-8A6D-0C919099FE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D89134F4-F1C0-2A9F-7CAA-4033AFBC62D6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B47DDB81-D57C-E1C7-FADA-75FDABF5A176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4F7BFAF3-A6BA-058C-10B0-5A13F9A00344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D174D19D-C97D-D261-6A18-BAA59E435306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1B47731F-00A9-2901-823E-624C05758A51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EE4C112-AEC4-A48E-0F2B-041FEE1A6C5C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8E3C1242-585A-F170-3C8F-894035B6123D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A2247E56-E940-275C-3A45-CA70DF3373F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79038136-E8DA-8FBF-1CC7-5128EC0A596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42C1D050-4015-530C-E875-236FEEDE8B44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11200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F3D6B1D2-73E8-1EEF-9F1E-77B0DED86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6C324AD6-CE82-02B2-1F19-78CFD1692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FE08C937-53DF-48C7-40B7-EDB94D121AB2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FC01AD3E-914B-723E-1028-7A125B5D0045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843411C1-346C-00EA-A484-501D44A39C9C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2CA72093-811B-8D94-2D37-85175F832109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9E964BB9-C1F5-E184-B8D0-CDC5CF28911C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Wähle eine zufällige Position im aktuellen Suchbereich.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0E9E93A8-B978-DEF3-96B5-10E3B921D211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1FD7139C-C2F2-9C8A-952E-BDC22B9098C0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zufällig gewählte Element mit dem Ziel und entscheide, ob du links oder rechts weitersuchst.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F3D34A53-79FF-E83A-A5E1-55DBE72A921F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82162CBA-42E3-A1DE-A506-0EB88A8435C7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Passe den Suchbereich entsprechend dem Zufallspunkt an und wiederhole den Prozess, bis das Ziel gefunden ist.</a:t>
            </a: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572375D8-39E4-2F99-C84F-C78D6CAC44AB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298588DC-657E-1B85-8566-C45E8B2A13B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7E1C21ED-61E6-3BFB-2CF2-87102FC09A5D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635B2645-D516-ACD2-FA0F-7F6ABE22C168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3FD99D9B-E10E-8AC3-86BD-0CF1B8897C7A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5159D719-0D7B-799F-48D2-71318C7A07C7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21751793-2A7A-D1C1-A182-E206E1423F01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12B7A726-8626-4AF2-73D5-F6B8B63EB5E4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C6081CED-3F83-A8A0-C2EC-766B7531F048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87CD464D-2116-50A4-4102-12E426E4A005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2E2F58C6-67E4-C36C-1332-3895BA71DBAE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25E3DD32-B0EC-93BF-903B-08B4305B5FD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DF1E68EF-3391-0C58-D00B-379159D933C5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5D1D2522-5696-4C3D-1AC8-BBCCA98216DA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B1CE4653-43BC-B013-53BB-3165D70D5CE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A061C8F7-0E3F-5392-8ACC-433FE2F1C7E7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BD4F16B0-91C9-0CBD-F9C7-4093897A5FC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17052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B8D0D102-9DD4-F389-6B14-2816347B9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EF513C07-EC3F-7D7D-2586-CFDEC3D107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03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D5C5FAD3-01FC-9C39-AF20-E57F37019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33195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/>
              <a:t>Technische Umsetzung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2758DF11-1803-6687-A2C3-1FFDEA69D248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7C7C9F1D-D17D-82DD-096C-7092EDAED99D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08944167-E820-CE9A-A1C5-E2319712364C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5" name="Google Shape;466;p27">
            <a:extLst>
              <a:ext uri="{FF2B5EF4-FFF2-40B4-BE49-F238E27FC236}">
                <a16:creationId xmlns:a16="http://schemas.microsoft.com/office/drawing/2014/main" id="{A01B7E45-C0DA-59B9-36EE-828164F5088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1796355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8">
          <a:extLst>
            <a:ext uri="{FF2B5EF4-FFF2-40B4-BE49-F238E27FC236}">
              <a16:creationId xmlns:a16="http://schemas.microsoft.com/office/drawing/2014/main" id="{19534CA8-BE87-1441-2EF0-792723339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47">
            <a:extLst>
              <a:ext uri="{FF2B5EF4-FFF2-40B4-BE49-F238E27FC236}">
                <a16:creationId xmlns:a16="http://schemas.microsoft.com/office/drawing/2014/main" id="{EE989116-DD2D-843E-ED73-F98052D081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de-CH" sz="3000" b="0" i="0" u="none" strike="noStrike" kern="0" cap="none" spc="0" normalizeH="0" baseline="0" noProof="0" dirty="0">
                <a:ln>
                  <a:noFill/>
                </a:ln>
                <a:solidFill>
                  <a:srgbClr val="72D9F0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Technische Umsetzung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515" name="Google Shape;2515;p47">
            <a:extLst>
              <a:ext uri="{FF2B5EF4-FFF2-40B4-BE49-F238E27FC236}">
                <a16:creationId xmlns:a16="http://schemas.microsoft.com/office/drawing/2014/main" id="{034FA3FF-FE77-5F69-7F1F-625CC5A977B6}"/>
              </a:ext>
            </a:extLst>
          </p:cNvPr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16" name="Google Shape;2516;p47">
              <a:extLst>
                <a:ext uri="{FF2B5EF4-FFF2-40B4-BE49-F238E27FC236}">
                  <a16:creationId xmlns:a16="http://schemas.microsoft.com/office/drawing/2014/main" id="{C33E3F89-AA81-5652-C5C6-DDD48864B01F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17" name="Google Shape;2517;p47">
              <a:extLst>
                <a:ext uri="{FF2B5EF4-FFF2-40B4-BE49-F238E27FC236}">
                  <a16:creationId xmlns:a16="http://schemas.microsoft.com/office/drawing/2014/main" id="{DCD36C73-5D21-69A5-7D7B-4B44B779D35B}"/>
                </a:ext>
              </a:extLst>
            </p:cNvPr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" name="Grafik 26">
            <a:extLst>
              <a:ext uri="{FF2B5EF4-FFF2-40B4-BE49-F238E27FC236}">
                <a16:creationId xmlns:a16="http://schemas.microsoft.com/office/drawing/2014/main" id="{0A8B4EE5-BE88-EA92-79E1-705BB94C52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650"/>
          <a:stretch/>
        </p:blipFill>
        <p:spPr>
          <a:xfrm>
            <a:off x="1519417" y="1089989"/>
            <a:ext cx="3306645" cy="3482293"/>
          </a:xfrm>
          <a:prstGeom prst="rect">
            <a:avLst/>
          </a:prstGeom>
        </p:spPr>
      </p:pic>
      <p:pic>
        <p:nvPicPr>
          <p:cNvPr id="2052" name="Picture 4" descr="Subway Surfer GIF - Subway Surfer - Discover &amp; Share GIFs">
            <a:extLst>
              <a:ext uri="{FF2B5EF4-FFF2-40B4-BE49-F238E27FC236}">
                <a16:creationId xmlns:a16="http://schemas.microsoft.com/office/drawing/2014/main" id="{CA47E4B8-582C-68FD-F74B-EACC6515C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602" y="0"/>
            <a:ext cx="859398" cy="155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ta V Stunts GIFs | Tenor">
            <a:extLst>
              <a:ext uri="{FF2B5EF4-FFF2-40B4-BE49-F238E27FC236}">
                <a16:creationId xmlns:a16="http://schemas.microsoft.com/office/drawing/2014/main" id="{34DA0684-2B5A-A376-57FA-AB88E0026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2977" y="3954425"/>
            <a:ext cx="20955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nfinite Parkour - Apex Hosting">
            <a:extLst>
              <a:ext uri="{FF2B5EF4-FFF2-40B4-BE49-F238E27FC236}">
                <a16:creationId xmlns:a16="http://schemas.microsoft.com/office/drawing/2014/main" id="{6D77AAAF-A238-31CA-7011-F3D9C4FE1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486" y="1566055"/>
            <a:ext cx="4245991" cy="238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Google Shape;465;p27">
            <a:extLst>
              <a:ext uri="{FF2B5EF4-FFF2-40B4-BE49-F238E27FC236}">
                <a16:creationId xmlns:a16="http://schemas.microsoft.com/office/drawing/2014/main" id="{6074DC26-F9C9-622E-A087-C9503018974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6" name="Google Shape;466;p27">
            <a:extLst>
              <a:ext uri="{FF2B5EF4-FFF2-40B4-BE49-F238E27FC236}">
                <a16:creationId xmlns:a16="http://schemas.microsoft.com/office/drawing/2014/main" id="{678DADED-D9BC-B538-0525-2F98A4BEC3F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89362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— Marcus </a:t>
            </a:r>
            <a:r>
              <a:rPr lang="en" dirty="0">
                <a:solidFill>
                  <a:schemeClr val="accent2"/>
                </a:solidFill>
              </a:rPr>
              <a:t>‘Aurelius’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930412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“</a:t>
            </a:r>
            <a:r>
              <a:rPr lang="en-GB" dirty="0"/>
              <a:t>90% of gamblers quit right before they hit big. </a:t>
            </a:r>
            <a:r>
              <a:rPr lang="en" dirty="0"/>
              <a:t>So don’t Quit” &gt;</a:t>
            </a:r>
            <a:endParaRPr dirty="0"/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E761A602-9EF2-6E92-307C-1186E8D0F97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7D2F377C-FDFC-B1A6-3756-CEFAE2D761EE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1620811" y="1284837"/>
            <a:ext cx="6037511" cy="19681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Danke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r>
              <a:rPr lang="en" sz="2800" dirty="0">
                <a:solidFill>
                  <a:schemeClr val="accent3"/>
                </a:solidFill>
              </a:rPr>
              <a:t> </a:t>
            </a:r>
            <a:r>
              <a:rPr lang="en" sz="5000" dirty="0">
                <a:solidFill>
                  <a:schemeClr val="accent2"/>
                </a:solidFill>
              </a:rPr>
              <a:t> </a:t>
            </a:r>
            <a:br>
              <a:rPr lang="en" sz="5000" dirty="0">
                <a:solidFill>
                  <a:schemeClr val="accent2"/>
                </a:solidFill>
              </a:rPr>
            </a:br>
            <a:r>
              <a:rPr lang="de-CH" sz="5000" dirty="0">
                <a:solidFill>
                  <a:schemeClr val="accent2"/>
                </a:solidFill>
              </a:rPr>
              <a:t>für eure Aufmerksamkeit!</a:t>
            </a:r>
            <a:endParaRPr sz="5000" dirty="0">
              <a:solidFill>
                <a:schemeClr val="accent2"/>
              </a:solidFill>
            </a:endParaRPr>
          </a:p>
        </p:txBody>
      </p:sp>
      <p:sp>
        <p:nvSpPr>
          <p:cNvPr id="824" name="Google Shape;824;p40"/>
          <p:cNvSpPr txBox="1"/>
          <p:nvPr/>
        </p:nvSpPr>
        <p:spPr>
          <a:xfrm>
            <a:off x="1114711" y="3415438"/>
            <a:ext cx="50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25" name="Google Shape;825;p40"/>
          <p:cNvCxnSpPr>
            <a:cxnSpLocks/>
          </p:cNvCxnSpPr>
          <p:nvPr/>
        </p:nvCxnSpPr>
        <p:spPr>
          <a:xfrm>
            <a:off x="1367761" y="2876338"/>
            <a:ext cx="0" cy="539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84A7E437-359A-D773-28E2-7E4D8CD4E45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A85DFEE1-97DE-AEB8-DD55-211DF480077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6339502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Einführung und Algorithmus-Grundlagen</a:t>
            </a:r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3722224" y="2419850"/>
            <a:ext cx="477284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 err="1">
                <a:solidFill>
                  <a:schemeClr val="tx2"/>
                </a:solidFill>
              </a:rPr>
              <a:t>Gamble</a:t>
            </a:r>
            <a:r>
              <a:rPr lang="de-CH" dirty="0">
                <a:solidFill>
                  <a:schemeClr val="tx2"/>
                </a:solidFill>
              </a:rPr>
              <a:t> Search erklärt</a:t>
            </a: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5114974" y="3400200"/>
            <a:ext cx="4001099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Technische Umsetzung</a:t>
            </a: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Inhaltsverzeichnis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C93D8913-C6F1-13E1-57FD-B78DD6C966C3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1B1DB5FF-1398-CCB8-2B54-90441C16E6F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01 </a:t>
            </a:r>
            <a:r>
              <a:rPr lang="en" sz="5000">
                <a:solidFill>
                  <a:schemeClr val="accent6"/>
                </a:solidFill>
              </a:rPr>
              <a:t>{</a:t>
            </a:r>
            <a:endParaRPr sz="500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272739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>
                <a:solidFill>
                  <a:schemeClr val="accent1"/>
                </a:solidFill>
              </a:rPr>
              <a:t>Einführung und Algorithmus-Grundlagen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746A8E2F-001E-1C82-E64A-2118026D07D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0A254430-9DFA-E7BA-BCCA-9C0A0B47B223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5940352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Was ist ein Algorithmus? </a:t>
            </a:r>
            <a:r>
              <a:rPr lang="de-CH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562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685801"/>
            <a:ext cx="5539200" cy="31482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‘</a:t>
            </a:r>
            <a:r>
              <a:rPr lang="de-DE" dirty="0">
                <a:solidFill>
                  <a:schemeClr val="accent2"/>
                </a:solidFill>
              </a:rPr>
              <a:t>Ein Algorithmus ist eine Schritt-für-Schritt-Anleitung, um ein Problem zu lösen.</a:t>
            </a:r>
            <a:r>
              <a:rPr lang="en" dirty="0">
                <a:solidFill>
                  <a:schemeClr val="accent2"/>
                </a:solidFill>
              </a:rPr>
              <a:t>’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4"/>
                </a:solidFill>
              </a:rPr>
              <a:t># Beispiel im Alltag: Morgenroutine</a:t>
            </a: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/>
                </a:solidFill>
              </a:rPr>
              <a:t>schritt_1 = </a:t>
            </a:r>
            <a:r>
              <a:rPr lang="de-DE" dirty="0">
                <a:solidFill>
                  <a:srgbClr val="6A8759"/>
                </a:solidFill>
              </a:rPr>
              <a:t>"Aufstehen"</a:t>
            </a: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/>
                </a:solidFill>
              </a:rPr>
              <a:t>schritt_2 = </a:t>
            </a:r>
            <a:r>
              <a:rPr lang="de-DE" dirty="0">
                <a:solidFill>
                  <a:srgbClr val="6A8759"/>
                </a:solidFill>
              </a:rPr>
              <a:t>"Ins Bad gehen"</a:t>
            </a: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/>
                </a:solidFill>
              </a:rPr>
              <a:t>schritt_3 = </a:t>
            </a:r>
            <a:r>
              <a:rPr lang="de-DE" dirty="0">
                <a:solidFill>
                  <a:srgbClr val="6A8759"/>
                </a:solidFill>
              </a:rPr>
              <a:t>"Zähne putzen"</a:t>
            </a: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accent6"/>
                </a:solidFill>
              </a:rPr>
              <a:t>schritt_4 = </a:t>
            </a:r>
            <a:r>
              <a:rPr lang="de-DE" dirty="0">
                <a:solidFill>
                  <a:srgbClr val="6A8759"/>
                </a:solidFill>
              </a:rPr>
              <a:t>"Frühstücken"</a:t>
            </a:r>
            <a:endParaRPr lang="en-US" dirty="0">
              <a:solidFill>
                <a:srgbClr val="6A8759"/>
              </a:solidFill>
            </a:endParaRPr>
          </a:p>
        </p:txBody>
      </p:sp>
      <p:grpSp>
        <p:nvGrpSpPr>
          <p:cNvPr id="563" name="Google Shape;563;p32"/>
          <p:cNvGrpSpPr/>
          <p:nvPr/>
        </p:nvGrpSpPr>
        <p:grpSpPr>
          <a:xfrm>
            <a:off x="1084825" y="1168950"/>
            <a:ext cx="506100" cy="3431975"/>
            <a:chOff x="1084825" y="1168950"/>
            <a:chExt cx="506100" cy="3431975"/>
          </a:xfrm>
        </p:grpSpPr>
        <p:sp>
          <p:nvSpPr>
            <p:cNvPr id="564" name="Google Shape;564;p32"/>
            <p:cNvSpPr txBox="1"/>
            <p:nvPr/>
          </p:nvSpPr>
          <p:spPr>
            <a:xfrm>
              <a:off x="1084825" y="3954425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65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" name="Google Shape;465;p27">
            <a:extLst>
              <a:ext uri="{FF2B5EF4-FFF2-40B4-BE49-F238E27FC236}">
                <a16:creationId xmlns:a16="http://schemas.microsoft.com/office/drawing/2014/main" id="{39313032-F410-EDB6-8FC0-630DB7FA4186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1C85D256-7051-5034-006A-1A368DF4325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4FE630F6-0DCE-860F-647F-6E9627D5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>
            <a:extLst>
              <a:ext uri="{FF2B5EF4-FFF2-40B4-BE49-F238E27FC236}">
                <a16:creationId xmlns:a16="http://schemas.microsoft.com/office/drawing/2014/main" id="{7498F208-6C57-7E39-EE13-72E8D392F6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02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>
            <a:extLst>
              <a:ext uri="{FF2B5EF4-FFF2-40B4-BE49-F238E27FC236}">
                <a16:creationId xmlns:a16="http://schemas.microsoft.com/office/drawing/2014/main" id="{C4770B8F-CB8F-346F-23EB-FAEFAF65AEA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605787" y="1846623"/>
            <a:ext cx="6716967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de-CH" dirty="0" err="1">
                <a:solidFill>
                  <a:schemeClr val="accent1"/>
                </a:solidFill>
              </a:rPr>
              <a:t>Gamble</a:t>
            </a:r>
            <a:r>
              <a:rPr lang="de-CH" dirty="0">
                <a:solidFill>
                  <a:schemeClr val="accent1"/>
                </a:solidFill>
              </a:rPr>
              <a:t> Search erklärt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3"/>
              </a:solidFill>
            </a:endParaRPr>
          </a:p>
        </p:txBody>
      </p:sp>
      <p:sp>
        <p:nvSpPr>
          <p:cNvPr id="503" name="Google Shape;503;p30">
            <a:extLst>
              <a:ext uri="{FF2B5EF4-FFF2-40B4-BE49-F238E27FC236}">
                <a16:creationId xmlns:a16="http://schemas.microsoft.com/office/drawing/2014/main" id="{1F3DB95D-E67A-0629-7A3D-052CE03E05D3}"/>
              </a:ext>
            </a:extLst>
          </p:cNvPr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>
            <a:extLst>
              <a:ext uri="{FF2B5EF4-FFF2-40B4-BE49-F238E27FC236}">
                <a16:creationId xmlns:a16="http://schemas.microsoft.com/office/drawing/2014/main" id="{D0DC21E2-ED2C-D312-CF9C-CE32CD9BF59B}"/>
              </a:ext>
            </a:extLst>
          </p:cNvPr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0F99BD70-8E89-890C-7004-C7274284B03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" name="Google Shape;466;p27">
            <a:extLst>
              <a:ext uri="{FF2B5EF4-FFF2-40B4-BE49-F238E27FC236}">
                <a16:creationId xmlns:a16="http://schemas.microsoft.com/office/drawing/2014/main" id="{40C52BF4-400C-D8DE-F880-38CA4904799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2173370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50" y="2703701"/>
            <a:ext cx="4521903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Gamble Search &lt; /2 &gt;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765953"/>
            <a:ext cx="4666284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Binary Search 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490062"/>
            <a:ext cx="506100" cy="1084850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FA144B29-511F-462E-894E-CFE0E700FA5D}"/>
              </a:ext>
            </a:extLst>
          </p:cNvPr>
          <p:cNvGrpSpPr/>
          <p:nvPr/>
        </p:nvGrpSpPr>
        <p:grpSpPr>
          <a:xfrm>
            <a:off x="1699259" y="1426515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57DBB110-A169-100D-F5EE-C0BD307396E1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D6C84838-683B-A7FF-C88E-2CE325D5DA7F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DAD8FD32-1B11-CAC3-78ED-79843963C2DC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E3DB990C-1E8A-224E-056E-17F0F4D2DF25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D2449963-96F3-A8A7-BF52-0DF194A0DE1B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5F8EF4E0-A7FA-62C2-8A4B-3D9B55328C80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78C67428-3543-F134-8F76-EE4E710DE78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C32F0482-B300-70D4-6AA3-FFCBFCDA678E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71395DF7-A72F-0C56-F78D-B484055AE1EB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54D36F6A-FFCD-ADAD-2EC1-4B953054565B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EF7F55A1-F5BD-0EBE-769C-A805343E6FB1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1D2C692F-6D8D-5FFD-83F8-B30634ECF34C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674;p50">
            <a:extLst>
              <a:ext uri="{FF2B5EF4-FFF2-40B4-BE49-F238E27FC236}">
                <a16:creationId xmlns:a16="http://schemas.microsoft.com/office/drawing/2014/main" id="{9EEACB2F-CF78-9F1B-2144-120151FECA5A}"/>
              </a:ext>
            </a:extLst>
          </p:cNvPr>
          <p:cNvGrpSpPr/>
          <p:nvPr/>
        </p:nvGrpSpPr>
        <p:grpSpPr>
          <a:xfrm>
            <a:off x="1723273" y="3359101"/>
            <a:ext cx="296094" cy="365746"/>
            <a:chOff x="7031913" y="1356000"/>
            <a:chExt cx="314325" cy="382100"/>
          </a:xfrm>
        </p:grpSpPr>
        <p:sp>
          <p:nvSpPr>
            <p:cNvPr id="20" name="Google Shape;2675;p50">
              <a:extLst>
                <a:ext uri="{FF2B5EF4-FFF2-40B4-BE49-F238E27FC236}">
                  <a16:creationId xmlns:a16="http://schemas.microsoft.com/office/drawing/2014/main" id="{927E1CDB-FE4A-3B37-FA2E-FBADFFD1C989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76;p50">
              <a:extLst>
                <a:ext uri="{FF2B5EF4-FFF2-40B4-BE49-F238E27FC236}">
                  <a16:creationId xmlns:a16="http://schemas.microsoft.com/office/drawing/2014/main" id="{6A36453D-E5A7-19E1-1ADC-94C0E59CF2DD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77;p50">
              <a:extLst>
                <a:ext uri="{FF2B5EF4-FFF2-40B4-BE49-F238E27FC236}">
                  <a16:creationId xmlns:a16="http://schemas.microsoft.com/office/drawing/2014/main" id="{6B31C2FA-5C1F-519E-425B-31D763ACD05F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78;p50">
              <a:extLst>
                <a:ext uri="{FF2B5EF4-FFF2-40B4-BE49-F238E27FC236}">
                  <a16:creationId xmlns:a16="http://schemas.microsoft.com/office/drawing/2014/main" id="{F2766593-236D-2254-5181-CDE3C51EB85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79;p50">
              <a:extLst>
                <a:ext uri="{FF2B5EF4-FFF2-40B4-BE49-F238E27FC236}">
                  <a16:creationId xmlns:a16="http://schemas.microsoft.com/office/drawing/2014/main" id="{642496F4-C39C-38F4-EB84-D817E7160829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80;p50">
              <a:extLst>
                <a:ext uri="{FF2B5EF4-FFF2-40B4-BE49-F238E27FC236}">
                  <a16:creationId xmlns:a16="http://schemas.microsoft.com/office/drawing/2014/main" id="{EA88EEB5-4C59-598C-2CF2-C21CD27F6E96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465;p27">
            <a:extLst>
              <a:ext uri="{FF2B5EF4-FFF2-40B4-BE49-F238E27FC236}">
                <a16:creationId xmlns:a16="http://schemas.microsoft.com/office/drawing/2014/main" id="{E378945B-CD12-71FF-10BD-B62E8F7A191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31" name="Google Shape;466;p27">
            <a:extLst>
              <a:ext uri="{FF2B5EF4-FFF2-40B4-BE49-F238E27FC236}">
                <a16:creationId xmlns:a16="http://schemas.microsoft.com/office/drawing/2014/main" id="{61D0AB21-45BB-BECB-1E7B-10434ED20BC6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33" name="Untertitel 32">
            <a:extLst>
              <a:ext uri="{FF2B5EF4-FFF2-40B4-BE49-F238E27FC236}">
                <a16:creationId xmlns:a16="http://schemas.microsoft.com/office/drawing/2014/main" id="{97E2AE32-368A-A8E3-EEF2-67550A7BEA55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de-CH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accent2"/>
                </a:solidFill>
              </a:rPr>
              <a:t>Ablauf</a:t>
            </a:r>
            <a:r>
              <a:rPr lang="en" dirty="0"/>
              <a:t> ‘Binary Search’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/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4B4D17DB-07C8-8B86-CAF8-668015C30EFB}"/>
              </a:ext>
            </a:extLst>
          </p:cNvPr>
          <p:cNvGrpSpPr/>
          <p:nvPr/>
        </p:nvGrpSpPr>
        <p:grpSpPr>
          <a:xfrm>
            <a:off x="8250975" y="545554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F24746C2-3182-4E1F-6C63-071A4445AA1E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0EE31EEF-9B22-53E2-C14D-359E0E6AE414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1BA27160-EE92-7702-FADA-11CE414DEEF2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8AB48E40-2D0B-49E5-C4F2-E805E28BC4A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7726A853-749B-C444-7C71-7AE9385BA537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85BEFB48-9CE3-7B2B-3719-C28832622021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0FEA7ACC-F112-155B-CDA2-68C7696998EA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AA0FB5DA-8502-2F7E-F497-674FBD0B8F36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991D044F-43DA-7069-1BF3-EB4EFCECC3AC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1F043ED8-A049-B68C-77F0-49F8C71B037C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410727F3-0202-0D67-BCB4-E92A203C7B07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591ACFBD-28B2-5D5B-7EDE-E0898A63A4DF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465;p27">
            <a:extLst>
              <a:ext uri="{FF2B5EF4-FFF2-40B4-BE49-F238E27FC236}">
                <a16:creationId xmlns:a16="http://schemas.microsoft.com/office/drawing/2014/main" id="{033B3A90-CC37-21F2-6A30-9F9CE6021169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18" name="Google Shape;466;p27">
            <a:extLst>
              <a:ext uri="{FF2B5EF4-FFF2-40B4-BE49-F238E27FC236}">
                <a16:creationId xmlns:a16="http://schemas.microsoft.com/office/drawing/2014/main" id="{B610C8AE-685B-B49C-799A-DC501A509A0B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25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6" grpId="0"/>
      <p:bldP spid="637" grpId="0"/>
      <p:bldP spid="638" grpId="0"/>
      <p:bldP spid="639" grpId="0"/>
      <p:bldP spid="640" grpId="0"/>
      <p:bldP spid="641" grpId="0"/>
      <p:bldP spid="642" grpId="0"/>
      <p:bldP spid="6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587C2CC4-066D-9D42-9552-CC4580BF3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1">
            <a:extLst>
              <a:ext uri="{FF2B5EF4-FFF2-40B4-BE49-F238E27FC236}">
                <a16:creationId xmlns:a16="http://schemas.microsoft.com/office/drawing/2014/main" id="{BF0ADB8C-A771-71A4-6169-E73D488276B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143250" y="2703701"/>
            <a:ext cx="4521903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Gamble Search &lt; /2 &gt;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>
            <a:extLst>
              <a:ext uri="{FF2B5EF4-FFF2-40B4-BE49-F238E27FC236}">
                <a16:creationId xmlns:a16="http://schemas.microsoft.com/office/drawing/2014/main" id="{FD500E2A-6187-5656-89D8-608408ACAB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765953"/>
            <a:ext cx="4666284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Binary Search 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545" name="Google Shape;545;p31">
            <a:extLst>
              <a:ext uri="{FF2B5EF4-FFF2-40B4-BE49-F238E27FC236}">
                <a16:creationId xmlns:a16="http://schemas.microsoft.com/office/drawing/2014/main" id="{D3D00C91-53E3-CF7A-1B7D-FDECD7B04584}"/>
              </a:ext>
            </a:extLst>
          </p:cNvPr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>
              <a:extLst>
                <a:ext uri="{FF2B5EF4-FFF2-40B4-BE49-F238E27FC236}">
                  <a16:creationId xmlns:a16="http://schemas.microsoft.com/office/drawing/2014/main" id="{147366FE-8F71-848E-8CFD-3FDDB2486DFB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>
              <a:extLst>
                <a:ext uri="{FF2B5EF4-FFF2-40B4-BE49-F238E27FC236}">
                  <a16:creationId xmlns:a16="http://schemas.microsoft.com/office/drawing/2014/main" id="{4D5C49C8-1F94-4752-FD1E-ADC8A1805CF5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>
            <a:extLst>
              <a:ext uri="{FF2B5EF4-FFF2-40B4-BE49-F238E27FC236}">
                <a16:creationId xmlns:a16="http://schemas.microsoft.com/office/drawing/2014/main" id="{B76029B5-159A-A87A-644C-C905D081080F}"/>
              </a:ext>
            </a:extLst>
          </p:cNvPr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>
              <a:extLst>
                <a:ext uri="{FF2B5EF4-FFF2-40B4-BE49-F238E27FC236}">
                  <a16:creationId xmlns:a16="http://schemas.microsoft.com/office/drawing/2014/main" id="{97AC42F9-F0C8-C11E-0E38-9CAC922F83DB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>
              <a:extLst>
                <a:ext uri="{FF2B5EF4-FFF2-40B4-BE49-F238E27FC236}">
                  <a16:creationId xmlns:a16="http://schemas.microsoft.com/office/drawing/2014/main" id="{2DACD766-C4C8-2C8D-4EB1-2290F525AD3B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>
            <a:extLst>
              <a:ext uri="{FF2B5EF4-FFF2-40B4-BE49-F238E27FC236}">
                <a16:creationId xmlns:a16="http://schemas.microsoft.com/office/drawing/2014/main" id="{6198B62D-AA4E-76B0-6496-670A08045076}"/>
              </a:ext>
            </a:extLst>
          </p:cNvPr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>
              <a:extLst>
                <a:ext uri="{FF2B5EF4-FFF2-40B4-BE49-F238E27FC236}">
                  <a16:creationId xmlns:a16="http://schemas.microsoft.com/office/drawing/2014/main" id="{2D14C719-FA17-2C49-8C0D-0247E16DD2BD}"/>
                </a:ext>
              </a:extLst>
            </p:cNvPr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>
              <a:extLst>
                <a:ext uri="{FF2B5EF4-FFF2-40B4-BE49-F238E27FC236}">
                  <a16:creationId xmlns:a16="http://schemas.microsoft.com/office/drawing/2014/main" id="{27C932D9-6E5D-A4D0-667C-530CB69DB0ED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>
            <a:extLst>
              <a:ext uri="{FF2B5EF4-FFF2-40B4-BE49-F238E27FC236}">
                <a16:creationId xmlns:a16="http://schemas.microsoft.com/office/drawing/2014/main" id="{B4ED1019-1121-A310-C262-B481BCBD4C27}"/>
              </a:ext>
            </a:extLst>
          </p:cNvPr>
          <p:cNvGrpSpPr/>
          <p:nvPr/>
        </p:nvGrpSpPr>
        <p:grpSpPr>
          <a:xfrm>
            <a:off x="1084825" y="1490062"/>
            <a:ext cx="506100" cy="1084850"/>
            <a:chOff x="1084825" y="3203163"/>
            <a:chExt cx="506100" cy="1366863"/>
          </a:xfrm>
        </p:grpSpPr>
        <p:cxnSp>
          <p:nvCxnSpPr>
            <p:cNvPr id="555" name="Google Shape;555;p31">
              <a:extLst>
                <a:ext uri="{FF2B5EF4-FFF2-40B4-BE49-F238E27FC236}">
                  <a16:creationId xmlns:a16="http://schemas.microsoft.com/office/drawing/2014/main" id="{C38ECFE8-E6D8-3B2E-A660-7A7817E60BC1}"/>
                </a:ext>
              </a:extLst>
            </p:cNvPr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>
              <a:extLst>
                <a:ext uri="{FF2B5EF4-FFF2-40B4-BE49-F238E27FC236}">
                  <a16:creationId xmlns:a16="http://schemas.microsoft.com/office/drawing/2014/main" id="{A876AD16-CD52-AF2B-4C39-8EF448880F1D}"/>
                </a:ext>
              </a:extLst>
            </p:cNvPr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" name="Google Shape;3053;p50">
            <a:extLst>
              <a:ext uri="{FF2B5EF4-FFF2-40B4-BE49-F238E27FC236}">
                <a16:creationId xmlns:a16="http://schemas.microsoft.com/office/drawing/2014/main" id="{E3B331B5-34BF-8762-402A-3D544147F5F9}"/>
              </a:ext>
            </a:extLst>
          </p:cNvPr>
          <p:cNvGrpSpPr/>
          <p:nvPr/>
        </p:nvGrpSpPr>
        <p:grpSpPr>
          <a:xfrm>
            <a:off x="1699259" y="1426515"/>
            <a:ext cx="365750" cy="302447"/>
            <a:chOff x="4667413" y="5261950"/>
            <a:chExt cx="475000" cy="389200"/>
          </a:xfrm>
        </p:grpSpPr>
        <p:sp>
          <p:nvSpPr>
            <p:cNvPr id="5" name="Google Shape;3054;p50">
              <a:extLst>
                <a:ext uri="{FF2B5EF4-FFF2-40B4-BE49-F238E27FC236}">
                  <a16:creationId xmlns:a16="http://schemas.microsoft.com/office/drawing/2014/main" id="{D180D554-76D2-4DBD-FACC-0E4CAED29C48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55;p50">
              <a:extLst>
                <a:ext uri="{FF2B5EF4-FFF2-40B4-BE49-F238E27FC236}">
                  <a16:creationId xmlns:a16="http://schemas.microsoft.com/office/drawing/2014/main" id="{98D8709F-1578-1D89-8CBA-87FF09C5D60D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56;p50">
              <a:extLst>
                <a:ext uri="{FF2B5EF4-FFF2-40B4-BE49-F238E27FC236}">
                  <a16:creationId xmlns:a16="http://schemas.microsoft.com/office/drawing/2014/main" id="{CC152412-AE00-4F8D-C1F2-281A535375CF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57;p50">
              <a:extLst>
                <a:ext uri="{FF2B5EF4-FFF2-40B4-BE49-F238E27FC236}">
                  <a16:creationId xmlns:a16="http://schemas.microsoft.com/office/drawing/2014/main" id="{2234200D-EB85-F5F4-2715-99AE703E93E6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58;p50">
              <a:extLst>
                <a:ext uri="{FF2B5EF4-FFF2-40B4-BE49-F238E27FC236}">
                  <a16:creationId xmlns:a16="http://schemas.microsoft.com/office/drawing/2014/main" id="{85193412-1425-3D47-226F-B46CDCA6CC73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59;p50">
              <a:extLst>
                <a:ext uri="{FF2B5EF4-FFF2-40B4-BE49-F238E27FC236}">
                  <a16:creationId xmlns:a16="http://schemas.microsoft.com/office/drawing/2014/main" id="{D21B701D-40E3-D7AA-7261-AEC0EE15A746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60;p50">
              <a:extLst>
                <a:ext uri="{FF2B5EF4-FFF2-40B4-BE49-F238E27FC236}">
                  <a16:creationId xmlns:a16="http://schemas.microsoft.com/office/drawing/2014/main" id="{ADCE2322-6EB4-031D-2B68-4EC2065FE88D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61;p50">
              <a:extLst>
                <a:ext uri="{FF2B5EF4-FFF2-40B4-BE49-F238E27FC236}">
                  <a16:creationId xmlns:a16="http://schemas.microsoft.com/office/drawing/2014/main" id="{DC2AD544-90E8-D794-3154-7BDC330FA2C4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62;p50">
              <a:extLst>
                <a:ext uri="{FF2B5EF4-FFF2-40B4-BE49-F238E27FC236}">
                  <a16:creationId xmlns:a16="http://schemas.microsoft.com/office/drawing/2014/main" id="{3CB464B2-5473-779B-6650-CC95D74285A5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63;p50">
              <a:extLst>
                <a:ext uri="{FF2B5EF4-FFF2-40B4-BE49-F238E27FC236}">
                  <a16:creationId xmlns:a16="http://schemas.microsoft.com/office/drawing/2014/main" id="{960696CB-4965-F0CE-941A-9EC7DFF09212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64;p50">
              <a:extLst>
                <a:ext uri="{FF2B5EF4-FFF2-40B4-BE49-F238E27FC236}">
                  <a16:creationId xmlns:a16="http://schemas.microsoft.com/office/drawing/2014/main" id="{C7D27669-9A04-9D85-03B1-3D7323AA7CB8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65;p50">
              <a:extLst>
                <a:ext uri="{FF2B5EF4-FFF2-40B4-BE49-F238E27FC236}">
                  <a16:creationId xmlns:a16="http://schemas.microsoft.com/office/drawing/2014/main" id="{1F4D0ABE-815E-CD86-AC26-7A6710A9B282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674;p50">
            <a:extLst>
              <a:ext uri="{FF2B5EF4-FFF2-40B4-BE49-F238E27FC236}">
                <a16:creationId xmlns:a16="http://schemas.microsoft.com/office/drawing/2014/main" id="{BCD86E7D-C049-9815-3CC8-41479D94099A}"/>
              </a:ext>
            </a:extLst>
          </p:cNvPr>
          <p:cNvGrpSpPr/>
          <p:nvPr/>
        </p:nvGrpSpPr>
        <p:grpSpPr>
          <a:xfrm>
            <a:off x="1723273" y="3359101"/>
            <a:ext cx="296094" cy="365746"/>
            <a:chOff x="7031913" y="1356000"/>
            <a:chExt cx="314325" cy="382100"/>
          </a:xfrm>
        </p:grpSpPr>
        <p:sp>
          <p:nvSpPr>
            <p:cNvPr id="20" name="Google Shape;2675;p50">
              <a:extLst>
                <a:ext uri="{FF2B5EF4-FFF2-40B4-BE49-F238E27FC236}">
                  <a16:creationId xmlns:a16="http://schemas.microsoft.com/office/drawing/2014/main" id="{43BCE0F9-9E3D-AF09-3622-12F25CAE1EF8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76;p50">
              <a:extLst>
                <a:ext uri="{FF2B5EF4-FFF2-40B4-BE49-F238E27FC236}">
                  <a16:creationId xmlns:a16="http://schemas.microsoft.com/office/drawing/2014/main" id="{5EDA5D9A-FFFC-4A3E-2A1F-2E55D9AA8F95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77;p50">
              <a:extLst>
                <a:ext uri="{FF2B5EF4-FFF2-40B4-BE49-F238E27FC236}">
                  <a16:creationId xmlns:a16="http://schemas.microsoft.com/office/drawing/2014/main" id="{85F6A7F4-E7D9-8205-93CD-3A51065F0C5A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78;p50">
              <a:extLst>
                <a:ext uri="{FF2B5EF4-FFF2-40B4-BE49-F238E27FC236}">
                  <a16:creationId xmlns:a16="http://schemas.microsoft.com/office/drawing/2014/main" id="{DC256FEA-A74F-E17A-5888-FE620A232B04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79;p50">
              <a:extLst>
                <a:ext uri="{FF2B5EF4-FFF2-40B4-BE49-F238E27FC236}">
                  <a16:creationId xmlns:a16="http://schemas.microsoft.com/office/drawing/2014/main" id="{E10AF9EE-707B-62FA-4C8E-E789F67486C3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80;p50">
              <a:extLst>
                <a:ext uri="{FF2B5EF4-FFF2-40B4-BE49-F238E27FC236}">
                  <a16:creationId xmlns:a16="http://schemas.microsoft.com/office/drawing/2014/main" id="{2181600C-6BA7-A3BF-CFAD-A8E30B0DD420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65;p27">
            <a:extLst>
              <a:ext uri="{FF2B5EF4-FFF2-40B4-BE49-F238E27FC236}">
                <a16:creationId xmlns:a16="http://schemas.microsoft.com/office/drawing/2014/main" id="{5F43EE9C-63D1-2B05-03F0-73B4E0E03275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8" name="Google Shape;466;p27">
            <a:extLst>
              <a:ext uri="{FF2B5EF4-FFF2-40B4-BE49-F238E27FC236}">
                <a16:creationId xmlns:a16="http://schemas.microsoft.com/office/drawing/2014/main" id="{DDA1D55B-25E1-B6BC-A4A3-3545F3E783B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  <p:sp>
        <p:nvSpPr>
          <p:cNvPr id="30" name="Untertitel 29">
            <a:extLst>
              <a:ext uri="{FF2B5EF4-FFF2-40B4-BE49-F238E27FC236}">
                <a16:creationId xmlns:a16="http://schemas.microsoft.com/office/drawing/2014/main" id="{06B7BD3F-31AB-EFCD-DD72-764F9094C1D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5548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>
          <a:extLst>
            <a:ext uri="{FF2B5EF4-FFF2-40B4-BE49-F238E27FC236}">
              <a16:creationId xmlns:a16="http://schemas.microsoft.com/office/drawing/2014/main" id="{DF1ED78A-2EBD-5A0A-2B28-6A083AA89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>
            <a:extLst>
              <a:ext uri="{FF2B5EF4-FFF2-40B4-BE49-F238E27FC236}">
                <a16:creationId xmlns:a16="http://schemas.microsoft.com/office/drawing/2014/main" id="{AAE5F7DB-6E73-142F-92B9-5FC46F5BBB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Ablauf </a:t>
            </a:r>
            <a:r>
              <a:rPr lang="en" dirty="0">
                <a:solidFill>
                  <a:schemeClr val="accent2"/>
                </a:solidFill>
              </a:rPr>
              <a:t>‘Gamble Search’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>
            <a:extLst>
              <a:ext uri="{FF2B5EF4-FFF2-40B4-BE49-F238E27FC236}">
                <a16:creationId xmlns:a16="http://schemas.microsoft.com/office/drawing/2014/main" id="{3407E022-F27D-E0C6-E55E-F1304933DEBC}"/>
              </a:ext>
            </a:extLst>
          </p:cNvPr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>
            <a:extLst>
              <a:ext uri="{FF2B5EF4-FFF2-40B4-BE49-F238E27FC236}">
                <a16:creationId xmlns:a16="http://schemas.microsoft.com/office/drawing/2014/main" id="{6AB06FF3-3AEF-9F94-1C42-CB7C388E8864}"/>
              </a:ext>
            </a:extLst>
          </p:cNvPr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20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</a:t>
            </a:r>
            <a:r>
              <a:rPr lang="de-CH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01</a:t>
            </a:r>
          </a:p>
        </p:txBody>
      </p:sp>
      <p:sp>
        <p:nvSpPr>
          <p:cNvPr id="637" name="Google Shape;637;p34">
            <a:extLst>
              <a:ext uri="{FF2B5EF4-FFF2-40B4-BE49-F238E27FC236}">
                <a16:creationId xmlns:a16="http://schemas.microsoft.com/office/drawing/2014/main" id="{6E93DA11-0A7C-2B14-5538-53341340C134}"/>
              </a:ext>
            </a:extLst>
          </p:cNvPr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Setze die Suchgrenzen auf den gesamten Bereich der Daten.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>
            <a:extLst>
              <a:ext uri="{FF2B5EF4-FFF2-40B4-BE49-F238E27FC236}">
                <a16:creationId xmlns:a16="http://schemas.microsoft.com/office/drawing/2014/main" id="{98ACD896-2E63-0B2D-9088-5D9AE5A3B195}"/>
              </a:ext>
            </a:extLst>
          </p:cNvPr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>
            <a:extLst>
              <a:ext uri="{FF2B5EF4-FFF2-40B4-BE49-F238E27FC236}">
                <a16:creationId xmlns:a16="http://schemas.microsoft.com/office/drawing/2014/main" id="{B6F81409-3177-7E95-D0DD-7C7596669115}"/>
              </a:ext>
            </a:extLst>
          </p:cNvPr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Berechne den Mittelpunkt des aktuellen Suchbereichs.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41269050-DB14-3925-447F-BDD5C0501783}"/>
              </a:ext>
            </a:extLst>
          </p:cNvPr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8E6F7360-C921-50D3-7B92-DBF87E356C76}"/>
              </a:ext>
            </a:extLst>
          </p:cNvPr>
          <p:cNvSpPr txBox="1"/>
          <p:nvPr/>
        </p:nvSpPr>
        <p:spPr>
          <a:xfrm>
            <a:off x="3764225" y="2706567"/>
            <a:ext cx="4155992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Vergleiche das mittlere Element mit dem Ziel und entscheide, ob du links oder rechts weitersuchst.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5EADB697-70C1-3B30-EE7A-30AF61062894}"/>
              </a:ext>
            </a:extLst>
          </p:cNvPr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308C726C-76CC-0672-A9E4-DC8DF40E7BDA}"/>
              </a:ext>
            </a:extLst>
          </p:cNvPr>
          <p:cNvSpPr txBox="1"/>
          <p:nvPr/>
        </p:nvSpPr>
        <p:spPr>
          <a:xfrm>
            <a:off x="4155774" y="3525854"/>
            <a:ext cx="473384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Halbiere den Suchbereich weiter und wiederhole den Prozess, bis das Ziel gefunden ist.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>
            <a:extLst>
              <a:ext uri="{FF2B5EF4-FFF2-40B4-BE49-F238E27FC236}">
                <a16:creationId xmlns:a16="http://schemas.microsoft.com/office/drawing/2014/main" id="{DAE2C39E-0465-C00B-F31D-F5A1D9E20088}"/>
              </a:ext>
            </a:extLst>
          </p:cNvPr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>
            <a:extLst>
              <a:ext uri="{FF2B5EF4-FFF2-40B4-BE49-F238E27FC236}">
                <a16:creationId xmlns:a16="http://schemas.microsoft.com/office/drawing/2014/main" id="{E895CCEF-A8DC-6FF2-0159-9B70F34A2F6B}"/>
              </a:ext>
            </a:extLst>
          </p:cNvPr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>
            <a:extLst>
              <a:ext uri="{FF2B5EF4-FFF2-40B4-BE49-F238E27FC236}">
                <a16:creationId xmlns:a16="http://schemas.microsoft.com/office/drawing/2014/main" id="{30D76156-9442-8C28-5987-E39BB502269B}"/>
              </a:ext>
            </a:extLst>
          </p:cNvPr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C32C4897-F203-980F-64CA-C9F21CEFC83F}"/>
              </a:ext>
            </a:extLst>
          </p:cNvPr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>
            <a:extLst>
              <a:ext uri="{FF2B5EF4-FFF2-40B4-BE49-F238E27FC236}">
                <a16:creationId xmlns:a16="http://schemas.microsoft.com/office/drawing/2014/main" id="{71962BA4-996D-A4D5-4177-09FBE09A2025}"/>
              </a:ext>
            </a:extLst>
          </p:cNvPr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>
            <a:extLst>
              <a:ext uri="{FF2B5EF4-FFF2-40B4-BE49-F238E27FC236}">
                <a16:creationId xmlns:a16="http://schemas.microsoft.com/office/drawing/2014/main" id="{8F61F808-A017-1BF6-A49F-9E5F5660AEBE}"/>
              </a:ext>
            </a:extLst>
          </p:cNvPr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>
            <a:extLst>
              <a:ext uri="{FF2B5EF4-FFF2-40B4-BE49-F238E27FC236}">
                <a16:creationId xmlns:a16="http://schemas.microsoft.com/office/drawing/2014/main" id="{5C4931E5-AC2E-16B2-F519-7DDFB6822ADE}"/>
              </a:ext>
            </a:extLst>
          </p:cNvPr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>
            <a:extLst>
              <a:ext uri="{FF2B5EF4-FFF2-40B4-BE49-F238E27FC236}">
                <a16:creationId xmlns:a16="http://schemas.microsoft.com/office/drawing/2014/main" id="{5BE2EAD6-AF9A-74DD-C410-E74338A15C3D}"/>
              </a:ext>
            </a:extLst>
          </p:cNvPr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674;p50">
            <a:extLst>
              <a:ext uri="{FF2B5EF4-FFF2-40B4-BE49-F238E27FC236}">
                <a16:creationId xmlns:a16="http://schemas.microsoft.com/office/drawing/2014/main" id="{9B5744C2-FEBE-EC37-CFFC-FEB81223553A}"/>
              </a:ext>
            </a:extLst>
          </p:cNvPr>
          <p:cNvGrpSpPr/>
          <p:nvPr/>
        </p:nvGrpSpPr>
        <p:grpSpPr>
          <a:xfrm>
            <a:off x="8213450" y="622313"/>
            <a:ext cx="296094" cy="365746"/>
            <a:chOff x="7031913" y="1356000"/>
            <a:chExt cx="314325" cy="382100"/>
          </a:xfrm>
        </p:grpSpPr>
        <p:sp>
          <p:nvSpPr>
            <p:cNvPr id="3" name="Google Shape;2675;p50">
              <a:extLst>
                <a:ext uri="{FF2B5EF4-FFF2-40B4-BE49-F238E27FC236}">
                  <a16:creationId xmlns:a16="http://schemas.microsoft.com/office/drawing/2014/main" id="{59299B6F-C948-6158-7763-8431F9BBE03F}"/>
                </a:ext>
              </a:extLst>
            </p:cNvPr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6;p50">
              <a:extLst>
                <a:ext uri="{FF2B5EF4-FFF2-40B4-BE49-F238E27FC236}">
                  <a16:creationId xmlns:a16="http://schemas.microsoft.com/office/drawing/2014/main" id="{BA80FE3D-230B-C064-EBD4-9A33BBBD5AB1}"/>
                </a:ext>
              </a:extLst>
            </p:cNvPr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7;p50">
              <a:extLst>
                <a:ext uri="{FF2B5EF4-FFF2-40B4-BE49-F238E27FC236}">
                  <a16:creationId xmlns:a16="http://schemas.microsoft.com/office/drawing/2014/main" id="{690841D6-139D-E395-37EC-59081ABA384D}"/>
                </a:ext>
              </a:extLst>
            </p:cNvPr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8;p50">
              <a:extLst>
                <a:ext uri="{FF2B5EF4-FFF2-40B4-BE49-F238E27FC236}">
                  <a16:creationId xmlns:a16="http://schemas.microsoft.com/office/drawing/2014/main" id="{E25559D5-9FA4-5FA1-D2B7-B9485AF44D6E}"/>
                </a:ext>
              </a:extLst>
            </p:cNvPr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9;p50">
              <a:extLst>
                <a:ext uri="{FF2B5EF4-FFF2-40B4-BE49-F238E27FC236}">
                  <a16:creationId xmlns:a16="http://schemas.microsoft.com/office/drawing/2014/main" id="{3B31A50F-07F1-E16C-EEBE-2289ED3F8530}"/>
                </a:ext>
              </a:extLst>
            </p:cNvPr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80;p50">
              <a:extLst>
                <a:ext uri="{FF2B5EF4-FFF2-40B4-BE49-F238E27FC236}">
                  <a16:creationId xmlns:a16="http://schemas.microsoft.com/office/drawing/2014/main" id="{8C6874C3-8A40-1436-1228-04F373B21867}"/>
                </a:ext>
              </a:extLst>
            </p:cNvPr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465;p27">
            <a:extLst>
              <a:ext uri="{FF2B5EF4-FFF2-40B4-BE49-F238E27FC236}">
                <a16:creationId xmlns:a16="http://schemas.microsoft.com/office/drawing/2014/main" id="{75862344-9949-F5C0-1833-FEA17693CC8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gamble_search.py</a:t>
            </a:r>
          </a:p>
        </p:txBody>
      </p:sp>
      <p:sp>
        <p:nvSpPr>
          <p:cNvPr id="23" name="Google Shape;466;p27">
            <a:extLst>
              <a:ext uri="{FF2B5EF4-FFF2-40B4-BE49-F238E27FC236}">
                <a16:creationId xmlns:a16="http://schemas.microsoft.com/office/drawing/2014/main" id="{DC033AE9-8703-E9C1-ABB1-E533F6368012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de-CH" dirty="0"/>
              <a:t>test_gamble_search.py</a:t>
            </a:r>
          </a:p>
        </p:txBody>
      </p:sp>
    </p:spTree>
    <p:extLst>
      <p:ext uri="{BB962C8B-B14F-4D97-AF65-F5344CB8AC3E}">
        <p14:creationId xmlns:p14="http://schemas.microsoft.com/office/powerpoint/2010/main" val="3654469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706</Words>
  <Application>Microsoft Office PowerPoint</Application>
  <PresentationFormat>Bildschirmpräsentation (16:9)</PresentationFormat>
  <Paragraphs>128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9" baseType="lpstr">
      <vt:lpstr>Fira Code</vt:lpstr>
      <vt:lpstr>Arial</vt:lpstr>
      <vt:lpstr>Programming Language Workshop for Beginners by Slidesgo</vt:lpstr>
      <vt:lpstr>Gamble Search{</vt:lpstr>
      <vt:lpstr>01</vt:lpstr>
      <vt:lpstr>01 {</vt:lpstr>
      <vt:lpstr>Was ist ein Algorithmus? {</vt:lpstr>
      <vt:lpstr>02 {</vt:lpstr>
      <vt:lpstr> Binary Search &lt; /1 &gt; { </vt:lpstr>
      <vt:lpstr>Ablauf ‘Binary Search’ {</vt:lpstr>
      <vt:lpstr> Binary Search &lt; /1 &gt; { </vt:lpstr>
      <vt:lpstr>Ablauf ‘Gamble Search’ {</vt:lpstr>
      <vt:lpstr>Ablauf ‘Gamble Search’ {</vt:lpstr>
      <vt:lpstr>Ablauf ‘Gamble Search’ {</vt:lpstr>
      <vt:lpstr>Ablauf ‘Gamble Search’ {</vt:lpstr>
      <vt:lpstr>03 {</vt:lpstr>
      <vt:lpstr>Technische Umsetzung {</vt:lpstr>
      <vt:lpstr>— Marcus ‘Aurelius’</vt:lpstr>
      <vt:lpstr>Danke {   für eure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David</cp:lastModifiedBy>
  <cp:revision>126</cp:revision>
  <dcterms:modified xsi:type="dcterms:W3CDTF">2024-11-30T18:04:01Z</dcterms:modified>
</cp:coreProperties>
</file>